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70" autoAdjust="0"/>
    <p:restoredTop sz="86441" autoAdjust="0"/>
  </p:normalViewPr>
  <p:slideViewPr>
    <p:cSldViewPr>
      <p:cViewPr varScale="1">
        <p:scale>
          <a:sx n="91" d="100"/>
          <a:sy n="91" d="100"/>
        </p:scale>
        <p:origin x="1410" y="96"/>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004A19-4945-4BEA-B327-AE172AEFCD05}"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5F3602-6535-441E-AE6E-4382BD02323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004A19-4945-4BEA-B327-AE172AEFCD05}"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5F3602-6535-441E-AE6E-4382BD02323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004A19-4945-4BEA-B327-AE172AEFCD05}"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5F3602-6535-441E-AE6E-4382BD02323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004A19-4945-4BEA-B327-AE172AEFCD05}"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5F3602-6535-441E-AE6E-4382BD02323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004A19-4945-4BEA-B327-AE172AEFCD05}"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5F3602-6535-441E-AE6E-4382BD02323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004A19-4945-4BEA-B327-AE172AEFCD05}"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5F3602-6535-441E-AE6E-4382BD02323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004A19-4945-4BEA-B327-AE172AEFCD05}" type="datetimeFigureOut">
              <a:rPr lang="en-US" smtClean="0"/>
              <a:pPr/>
              <a:t>12/28/2019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5F3602-6535-441E-AE6E-4382BD02323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004A19-4945-4BEA-B327-AE172AEFCD05}" type="datetimeFigureOut">
              <a:rPr lang="en-US" smtClean="0"/>
              <a:pPr/>
              <a:t>12/28/2019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5F3602-6535-441E-AE6E-4382BD02323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004A19-4945-4BEA-B327-AE172AEFCD05}" type="datetimeFigureOut">
              <a:rPr lang="en-US" smtClean="0"/>
              <a:pPr/>
              <a:t>12/28/2019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5F3602-6535-441E-AE6E-4382BD02323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004A19-4945-4BEA-B327-AE172AEFCD05}"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5F3602-6535-441E-AE6E-4382BD02323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004A19-4945-4BEA-B327-AE172AEFCD05}"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5F3602-6535-441E-AE6E-4382BD02323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004A19-4945-4BEA-B327-AE172AEFCD05}" type="datetimeFigureOut">
              <a:rPr lang="en-US" smtClean="0"/>
              <a:pPr/>
              <a:t>12/28/2019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5F3602-6535-441E-AE6E-4382BD02323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470025"/>
          </a:xfrm>
        </p:spPr>
        <p:txBody>
          <a:bodyPr/>
          <a:lstStyle/>
          <a:p>
            <a:r>
              <a:rPr lang="en-US" b="1" i="1" dirty="0" smtClean="0">
                <a:solidFill>
                  <a:srgbClr val="FF0000"/>
                </a:solidFill>
              </a:rPr>
              <a:t>SYNTHETIC  REPERTORY</a:t>
            </a:r>
            <a:endParaRPr lang="en-US" b="1" i="1" dirty="0">
              <a:solidFill>
                <a:srgbClr val="FF0000"/>
              </a:solidFill>
            </a:endParaRPr>
          </a:p>
        </p:txBody>
      </p:sp>
      <p:sp>
        <p:nvSpPr>
          <p:cNvPr id="3" name="Subtitle 2"/>
          <p:cNvSpPr>
            <a:spLocks noGrp="1"/>
          </p:cNvSpPr>
          <p:nvPr/>
        </p:nvSpPr>
        <p:spPr>
          <a:xfrm>
            <a:off x="4419600" y="3810000"/>
            <a:ext cx="3886200" cy="1752600"/>
          </a:xfrm>
          <a:prstGeom prst="rect">
            <a:avLst/>
          </a:prstGeom>
        </p:spPr>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dirty="0" smtClean="0">
                <a:solidFill>
                  <a:srgbClr val="FF0000"/>
                </a:solidFill>
              </a:rPr>
              <a:t>DR. CHANDRA HASAN.C.M, MD(</a:t>
            </a:r>
            <a:r>
              <a:rPr lang="en-US" dirty="0" err="1" smtClean="0">
                <a:solidFill>
                  <a:srgbClr val="FF0000"/>
                </a:solidFill>
              </a:rPr>
              <a:t>Hom</a:t>
            </a:r>
            <a:r>
              <a:rPr lang="en-US" dirty="0" smtClean="0">
                <a:solidFill>
                  <a:srgbClr val="FF0000"/>
                </a:solidFill>
              </a:rPr>
              <a:t>),</a:t>
            </a:r>
          </a:p>
          <a:p>
            <a:r>
              <a:rPr lang="en-US" dirty="0" smtClean="0">
                <a:solidFill>
                  <a:srgbClr val="FF0000"/>
                </a:solidFill>
              </a:rPr>
              <a:t>ASSOCIATED PROFESSOR,</a:t>
            </a:r>
          </a:p>
          <a:p>
            <a:r>
              <a:rPr lang="en-US" dirty="0" smtClean="0">
                <a:solidFill>
                  <a:srgbClr val="FF0000"/>
                </a:solidFill>
              </a:rPr>
              <a:t>DEPT OF REPERTORY,</a:t>
            </a:r>
          </a:p>
          <a:p>
            <a:r>
              <a:rPr lang="en-US" dirty="0" smtClean="0">
                <a:solidFill>
                  <a:srgbClr val="FF0000"/>
                </a:solidFill>
              </a:rPr>
              <a:t>SARADA KRISHNA HOMOEPATHIC MEDICAL COLLEGE,</a:t>
            </a:r>
          </a:p>
          <a:p>
            <a:r>
              <a:rPr lang="en-US" dirty="0" smtClean="0">
                <a:solidFill>
                  <a:srgbClr val="FF0000"/>
                </a:solidFill>
              </a:rPr>
              <a:t>KULASEKHARAM </a:t>
            </a:r>
            <a:endParaRPr lang="en-IN"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a:bodyPr>
          <a:lstStyle/>
          <a:p>
            <a:pPr>
              <a:buNone/>
            </a:pPr>
            <a:r>
              <a:rPr lang="en-US" sz="2800" dirty="0" smtClean="0">
                <a:solidFill>
                  <a:srgbClr val="7030A0"/>
                </a:solidFill>
              </a:rPr>
              <a:t>      by Kent in his own hand are marked 1, supplements from his ‘lectures’ and ‘new remedies’ by 1., 2 to 16 coincide with the enumeration of the above mentioned sources. According to Pierre Schmidt, his and Gallaverdin’s experiences justify classification of certain drugs of Kent in to higher grades. These durgs are marked by both figures as 1.5 or 1.7.</a:t>
            </a:r>
          </a:p>
          <a:p>
            <a:pPr>
              <a:buNone/>
            </a:pPr>
            <a:r>
              <a:rPr lang="en-US" sz="2800" dirty="0" smtClean="0">
                <a:solidFill>
                  <a:srgbClr val="7030A0"/>
                </a:solidFill>
              </a:rPr>
              <a:t>          The contents of the Kent’s final general repertory are included in the first edition of synthetic repertory</a:t>
            </a:r>
          </a:p>
          <a:p>
            <a:pPr>
              <a:buNone/>
            </a:pPr>
            <a:r>
              <a:rPr lang="en-US" sz="2800" dirty="0" smtClean="0">
                <a:solidFill>
                  <a:srgbClr val="7030A0"/>
                </a:solidFill>
              </a:rPr>
              <a:t>          In some publications where three languages  are used, the rubrics at first written in English, then French, then German.</a:t>
            </a:r>
          </a:p>
          <a:p>
            <a:pPr>
              <a:buNone/>
            </a:pPr>
            <a:r>
              <a:rPr lang="en-US" sz="2800" dirty="0" smtClean="0">
                <a:solidFill>
                  <a:srgbClr val="7030A0"/>
                </a:solidFill>
              </a:rPr>
              <a:t>        The abbreviations ‘agg’ and ‘am’ have been used in all languages to mean the modalities aggravation and</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248400"/>
          </a:xfrm>
        </p:spPr>
        <p:txBody>
          <a:bodyPr/>
          <a:lstStyle/>
          <a:p>
            <a:pPr>
              <a:buNone/>
            </a:pPr>
            <a:r>
              <a:rPr lang="en-US" dirty="0" smtClean="0"/>
              <a:t>       </a:t>
            </a:r>
            <a:r>
              <a:rPr lang="en-US" sz="2800" dirty="0" smtClean="0">
                <a:solidFill>
                  <a:srgbClr val="7030A0"/>
                </a:solidFill>
              </a:rPr>
              <a:t>amelioration respectively.</a:t>
            </a:r>
          </a:p>
          <a:p>
            <a:pPr>
              <a:buNone/>
            </a:pPr>
            <a:r>
              <a:rPr lang="en-US" sz="2800" dirty="0" smtClean="0">
                <a:solidFill>
                  <a:srgbClr val="7030A0"/>
                </a:solidFill>
              </a:rPr>
              <a:t>            In English index is limited to synonyms and cross references (in volume I and II).</a:t>
            </a:r>
          </a:p>
          <a:p>
            <a:pPr>
              <a:buNone/>
            </a:pPr>
            <a:r>
              <a:rPr lang="en-US" sz="2800" dirty="0" smtClean="0">
                <a:solidFill>
                  <a:srgbClr val="7030A0"/>
                </a:solidFill>
              </a:rPr>
              <a:t>            Symptoms with ‘asterics’ means it is one of the new rubric collected.( volume I and II contains 138 new rubrics).</a:t>
            </a:r>
          </a:p>
          <a:p>
            <a:pPr>
              <a:buNone/>
            </a:pPr>
            <a:r>
              <a:rPr lang="en-US" sz="2800" dirty="0" smtClean="0">
                <a:solidFill>
                  <a:srgbClr val="7030A0"/>
                </a:solidFill>
              </a:rPr>
              <a:t>         (ex), AILMENTS from</a:t>
            </a:r>
          </a:p>
          <a:p>
            <a:pPr>
              <a:buNone/>
            </a:pPr>
            <a:r>
              <a:rPr lang="en-US" sz="2800" dirty="0" smtClean="0">
                <a:solidFill>
                  <a:srgbClr val="7030A0"/>
                </a:solidFill>
              </a:rPr>
              <a:t>                       bad news*</a:t>
            </a:r>
          </a:p>
          <a:p>
            <a:pPr>
              <a:buNone/>
            </a:pPr>
            <a:r>
              <a:rPr lang="en-US" sz="2800" dirty="0" smtClean="0">
                <a:solidFill>
                  <a:srgbClr val="7030A0"/>
                </a:solidFill>
              </a:rPr>
              <a:t>         Volume I, consist of mental symptoms arranged in alphabetical order, pattern of arrangement in each rubric is, rubric in general, cross references, time, sub-rubrics pertaining to that rubric in alphabetic order.</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00800"/>
          </a:xfrm>
        </p:spPr>
        <p:txBody>
          <a:bodyPr>
            <a:normAutofit/>
          </a:bodyPr>
          <a:lstStyle/>
          <a:p>
            <a:pPr>
              <a:buNone/>
            </a:pPr>
            <a:r>
              <a:rPr lang="en-US" sz="2800" dirty="0" smtClean="0"/>
              <a:t>         </a:t>
            </a:r>
            <a:r>
              <a:rPr lang="en-US" sz="2800" dirty="0" smtClean="0">
                <a:solidFill>
                  <a:srgbClr val="7030A0"/>
                </a:solidFill>
              </a:rPr>
              <a:t>Volume II, starts with TIME : day time, morning, forenoon, noon, afternoon, evening and night, with specific time modalities under each rubric. Alphabetically arranged GENERAL RUBRICS pertaining to state of person, in that rubric FOOD and DRINGS consist of aggravation, ailments from, amelioration, aversion and desire. PAIN rubrics starts with – pain ailments from, appearance of pain like comes suddenly, disappears slowly, etc., then direction, time, location, type of pain. Clinical rubrics like, arteriosclerosis, sarcoma, hyper tension, hypo tension, Hodgkin's disease, multiple sclerosis, T.B. prophylaxis, etc.</a:t>
            </a:r>
          </a:p>
          <a:p>
            <a:pPr>
              <a:buNone/>
            </a:pPr>
            <a:r>
              <a:rPr lang="en-US" sz="2800" dirty="0" smtClean="0">
                <a:solidFill>
                  <a:srgbClr val="7030A0"/>
                </a:solidFill>
              </a:rPr>
              <a:t>           General rubrics pain with different types, pulse</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normAutofit/>
          </a:bodyPr>
          <a:lstStyle/>
          <a:p>
            <a:pPr>
              <a:buNone/>
            </a:pPr>
            <a:r>
              <a:rPr lang="en-US" dirty="0" smtClean="0">
                <a:solidFill>
                  <a:srgbClr val="7030A0"/>
                </a:solidFill>
              </a:rPr>
              <a:t>       </a:t>
            </a:r>
            <a:r>
              <a:rPr lang="en-US" sz="2800" dirty="0" smtClean="0">
                <a:solidFill>
                  <a:srgbClr val="7030A0"/>
                </a:solidFill>
              </a:rPr>
              <a:t>type. Children affections of – biting nails, putting finger in the mouth, growing too fast, etc.</a:t>
            </a:r>
          </a:p>
          <a:p>
            <a:pPr>
              <a:buNone/>
            </a:pPr>
            <a:r>
              <a:rPr lang="en-US" sz="2800" dirty="0" smtClean="0">
                <a:solidFill>
                  <a:srgbClr val="7030A0"/>
                </a:solidFill>
              </a:rPr>
              <a:t>      Volume III, sleep, dreams, sex-male, and sex-female, rubrics are arranged under each section with rubric in general, time, rubric pertaining to that alphabetically.</a:t>
            </a:r>
          </a:p>
          <a:p>
            <a:pPr>
              <a:buNone/>
            </a:pPr>
            <a:r>
              <a:rPr lang="en-US" sz="2800" dirty="0" smtClean="0">
                <a:solidFill>
                  <a:srgbClr val="7030A0"/>
                </a:solidFill>
              </a:rPr>
              <a:t>           The obsolete drugs like, electricitas, galvanism, magnetis artificialis and ophiotoxicum were not retained. Double entries, lack of clarity, and wrong nomenclature, were corrected wherever possible.</a:t>
            </a:r>
          </a:p>
          <a:p>
            <a:pPr>
              <a:buNone/>
            </a:pPr>
            <a:r>
              <a:rPr lang="en-US" sz="2800" b="1" dirty="0" smtClean="0">
                <a:solidFill>
                  <a:srgbClr val="7030A0"/>
                </a:solidFill>
              </a:rPr>
              <a:t>Concept of totality :</a:t>
            </a:r>
          </a:p>
          <a:p>
            <a:pPr>
              <a:buNone/>
            </a:pPr>
            <a:r>
              <a:rPr lang="en-US" sz="2800" dirty="0" smtClean="0">
                <a:solidFill>
                  <a:srgbClr val="7030A0"/>
                </a:solidFill>
              </a:rPr>
              <a:t>      Concept of totality is based on Kent’s concept of totality. The main importance is given to generals only. The concept that generals are the expressions</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lstStyle/>
          <a:p>
            <a:pPr>
              <a:buNone/>
            </a:pPr>
            <a:r>
              <a:rPr lang="en-US" dirty="0" smtClean="0"/>
              <a:t>     </a:t>
            </a:r>
            <a:r>
              <a:rPr lang="en-US" sz="2800" dirty="0" smtClean="0">
                <a:solidFill>
                  <a:srgbClr val="7030A0"/>
                </a:solidFill>
              </a:rPr>
              <a:t>of the constitution of a person has been given significance in constructing totality. The prominent generals at mental and physical levels form the basis of totality in whole case.</a:t>
            </a:r>
          </a:p>
          <a:p>
            <a:pPr>
              <a:buNone/>
            </a:pPr>
            <a:r>
              <a:rPr lang="en-US" sz="2800" dirty="0" smtClean="0">
                <a:solidFill>
                  <a:srgbClr val="7030A0"/>
                </a:solidFill>
              </a:rPr>
              <a:t>           The repertorisation is done by, using only mental general symptoms , using only physical general symptoms and using mental general and physical general symptoms.</a:t>
            </a:r>
          </a:p>
          <a:p>
            <a:pPr>
              <a:buNone/>
            </a:pPr>
            <a:r>
              <a:rPr lang="en-US" sz="2800" dirty="0" smtClean="0">
                <a:solidFill>
                  <a:srgbClr val="7030A0"/>
                </a:solidFill>
              </a:rPr>
              <a:t>           If the case is having characteristic particular symptoms along with general symptoms, the author permits the use of Kent’s repertory for the repertorisation of particular symptoms.</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normAutofit lnSpcReduction="10000"/>
          </a:bodyPr>
          <a:lstStyle/>
          <a:p>
            <a:pPr>
              <a:buNone/>
            </a:pPr>
            <a:r>
              <a:rPr lang="en-US" sz="2800" b="1" dirty="0" smtClean="0">
                <a:solidFill>
                  <a:srgbClr val="7030A0"/>
                </a:solidFill>
              </a:rPr>
              <a:t>Special features :</a:t>
            </a:r>
          </a:p>
          <a:p>
            <a:pPr>
              <a:buNone/>
            </a:pPr>
            <a:r>
              <a:rPr lang="en-US" sz="2800" dirty="0" smtClean="0">
                <a:solidFill>
                  <a:srgbClr val="7030A0"/>
                </a:solidFill>
              </a:rPr>
              <a:t>        1, It consist of only general symptoms much more and thus help full for repertorisation where lot of general symptoms are present. </a:t>
            </a:r>
          </a:p>
          <a:p>
            <a:pPr>
              <a:buNone/>
            </a:pPr>
            <a:r>
              <a:rPr lang="en-US" sz="2800" dirty="0" smtClean="0">
                <a:solidFill>
                  <a:srgbClr val="7030A0"/>
                </a:solidFill>
              </a:rPr>
              <a:t>         2, Causative mental symptoms are brought together under one rubric called ’Ailments from’ in volume I.</a:t>
            </a:r>
          </a:p>
          <a:p>
            <a:pPr>
              <a:buNone/>
            </a:pPr>
            <a:r>
              <a:rPr lang="en-US" sz="2800" dirty="0" smtClean="0">
                <a:solidFill>
                  <a:srgbClr val="7030A0"/>
                </a:solidFill>
              </a:rPr>
              <a:t>          3, Desire, aversion, aggravation, and amelioration from particular food are kept under one heading called food and drinks, in volume II.</a:t>
            </a:r>
          </a:p>
          <a:p>
            <a:pPr>
              <a:buNone/>
            </a:pPr>
            <a:r>
              <a:rPr lang="en-US" sz="2800" dirty="0" smtClean="0">
                <a:solidFill>
                  <a:srgbClr val="7030A0"/>
                </a:solidFill>
              </a:rPr>
              <a:t>          4, It consist of 1594 remedies and many more rubrics. </a:t>
            </a:r>
          </a:p>
          <a:p>
            <a:pPr>
              <a:buNone/>
            </a:pPr>
            <a:r>
              <a:rPr lang="en-US" sz="2800" dirty="0" smtClean="0">
                <a:solidFill>
                  <a:srgbClr val="7030A0"/>
                </a:solidFill>
              </a:rPr>
              <a:t>           5, Sources from where the symptoms and drugs are taken are properly indicated by numbers.</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705600"/>
          </a:xfrm>
        </p:spPr>
        <p:txBody>
          <a:bodyPr>
            <a:normAutofit/>
          </a:bodyPr>
          <a:lstStyle/>
          <a:p>
            <a:pPr>
              <a:buNone/>
            </a:pPr>
            <a:r>
              <a:rPr lang="en-US" sz="2800" dirty="0" smtClean="0"/>
              <a:t>        </a:t>
            </a:r>
            <a:r>
              <a:rPr lang="en-US" sz="2800" dirty="0" smtClean="0">
                <a:solidFill>
                  <a:srgbClr val="7030A0"/>
                </a:solidFill>
              </a:rPr>
              <a:t>6, Huge reference : old, new, rare and specific references are possible.</a:t>
            </a:r>
          </a:p>
          <a:p>
            <a:pPr>
              <a:buNone/>
            </a:pPr>
            <a:r>
              <a:rPr lang="en-US" sz="2800" dirty="0" smtClean="0">
                <a:solidFill>
                  <a:srgbClr val="7030A0"/>
                </a:solidFill>
              </a:rPr>
              <a:t>        7,Helps in studying materia medica.</a:t>
            </a:r>
          </a:p>
          <a:p>
            <a:pPr>
              <a:buNone/>
            </a:pPr>
            <a:r>
              <a:rPr lang="en-US" sz="2800" dirty="0" smtClean="0">
                <a:solidFill>
                  <a:srgbClr val="7030A0"/>
                </a:solidFill>
              </a:rPr>
              <a:t>        8, Some publications are published in three languages.</a:t>
            </a:r>
          </a:p>
          <a:p>
            <a:pPr>
              <a:buNone/>
            </a:pPr>
            <a:r>
              <a:rPr lang="en-US" sz="2800" dirty="0" smtClean="0">
                <a:solidFill>
                  <a:srgbClr val="7030A0"/>
                </a:solidFill>
              </a:rPr>
              <a:t>        9, Common errors like double entries, lack of clarity, and wrong nomenclatures are corrected.</a:t>
            </a:r>
          </a:p>
          <a:p>
            <a:pPr>
              <a:buNone/>
            </a:pPr>
            <a:r>
              <a:rPr lang="en-US" sz="2800" dirty="0" smtClean="0">
                <a:solidFill>
                  <a:srgbClr val="7030A0"/>
                </a:solidFill>
              </a:rPr>
              <a:t>       10, Obsolete drugs like , electricitas, galvanism, magnetis artificialis, complex snake drug ophitoxicum are not retained.</a:t>
            </a:r>
          </a:p>
          <a:p>
            <a:pPr>
              <a:buNone/>
            </a:pPr>
            <a:r>
              <a:rPr lang="en-US" sz="2800" dirty="0" smtClean="0">
                <a:solidFill>
                  <a:srgbClr val="7030A0"/>
                </a:solidFill>
              </a:rPr>
              <a:t>       11, Many clinical rubrics are mentioned in this repertory.</a:t>
            </a:r>
          </a:p>
          <a:p>
            <a:pPr>
              <a:buNone/>
            </a:pPr>
            <a:r>
              <a:rPr lang="en-US" sz="2800" dirty="0" smtClean="0">
                <a:solidFill>
                  <a:srgbClr val="7030A0"/>
                </a:solidFill>
              </a:rPr>
              <a:t>        12, Time modalities are well arranged and represented.</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477000"/>
          </a:xfrm>
        </p:spPr>
        <p:txBody>
          <a:bodyPr>
            <a:noAutofit/>
          </a:bodyPr>
          <a:lstStyle/>
          <a:p>
            <a:pPr>
              <a:buNone/>
            </a:pPr>
            <a:r>
              <a:rPr lang="en-US" sz="2800" b="1" dirty="0" smtClean="0">
                <a:solidFill>
                  <a:srgbClr val="7030A0"/>
                </a:solidFill>
              </a:rPr>
              <a:t>Criticism or demerits :</a:t>
            </a:r>
          </a:p>
          <a:p>
            <a:pPr>
              <a:buNone/>
            </a:pPr>
            <a:r>
              <a:rPr lang="en-US" sz="2800" dirty="0" smtClean="0">
                <a:solidFill>
                  <a:srgbClr val="7030A0"/>
                </a:solidFill>
              </a:rPr>
              <a:t>        1, Mental causative ailments are separated, but physical causative ailments are scattered in Volume II</a:t>
            </a:r>
          </a:p>
          <a:p>
            <a:pPr>
              <a:buNone/>
            </a:pPr>
            <a:r>
              <a:rPr lang="en-US" sz="2800" dirty="0" smtClean="0">
                <a:solidFill>
                  <a:srgbClr val="7030A0"/>
                </a:solidFill>
              </a:rPr>
              <a:t>        2, Appetite rubric is not their in this repertory.</a:t>
            </a:r>
          </a:p>
          <a:p>
            <a:pPr>
              <a:buNone/>
            </a:pPr>
            <a:r>
              <a:rPr lang="en-US" sz="2800" dirty="0" smtClean="0">
                <a:solidFill>
                  <a:srgbClr val="7030A0"/>
                </a:solidFill>
              </a:rPr>
              <a:t>        3, This repertory is not use full for the cases which have particular symptoms.</a:t>
            </a:r>
          </a:p>
          <a:p>
            <a:pPr>
              <a:buNone/>
            </a:pPr>
            <a:r>
              <a:rPr lang="en-US" sz="2800" dirty="0" smtClean="0">
                <a:solidFill>
                  <a:srgbClr val="7030A0"/>
                </a:solidFill>
              </a:rPr>
              <a:t>         4, The author advocates caution regarding : Verification of drugs, possible mistakes in sources, mistakes over looked by authors.</a:t>
            </a:r>
          </a:p>
          <a:p>
            <a:pPr>
              <a:buNone/>
            </a:pPr>
            <a:r>
              <a:rPr lang="en-US" sz="2800" dirty="0" smtClean="0">
                <a:solidFill>
                  <a:srgbClr val="7030A0"/>
                </a:solidFill>
              </a:rPr>
              <a:t>         5, Number of rubrics in sleep, female sex and male sexual chapters are very less</a:t>
            </a:r>
          </a:p>
          <a:p>
            <a:pPr>
              <a:buNone/>
            </a:pPr>
            <a:r>
              <a:rPr lang="en-US" sz="2800" dirty="0" smtClean="0">
                <a:solidFill>
                  <a:srgbClr val="7030A0"/>
                </a:solidFill>
              </a:rPr>
              <a:t>         6, Though it is enlarged version of Kent’s repertory, in mind chapter 18 rubrics are missing.</a:t>
            </a:r>
          </a:p>
          <a:p>
            <a:pPr>
              <a:buNone/>
            </a:pPr>
            <a:r>
              <a:rPr lang="en-US" sz="2800" dirty="0" smtClean="0">
                <a:solidFill>
                  <a:srgbClr val="7030A0"/>
                </a:solidFill>
              </a:rPr>
              <a:t> </a:t>
            </a:r>
          </a:p>
          <a:p>
            <a:pPr>
              <a:buNone/>
            </a:pPr>
            <a:r>
              <a:rPr lang="en-US" sz="2800" dirty="0" smtClean="0">
                <a:solidFill>
                  <a:srgbClr val="7030A0"/>
                </a:solidFill>
              </a:rPr>
              <a:t>        </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Autofit/>
          </a:bodyPr>
          <a:lstStyle/>
          <a:p>
            <a:pPr>
              <a:buNone/>
            </a:pPr>
            <a:r>
              <a:rPr lang="en-US" sz="2800" dirty="0" smtClean="0">
                <a:solidFill>
                  <a:srgbClr val="7030A0"/>
                </a:solidFill>
              </a:rPr>
              <a:t>      7, The repertory contain three volumes and the authors instructing physicians to use Kent’s repertory for particular symptoms, so it is not easy for a quick bed side reference.</a:t>
            </a:r>
          </a:p>
          <a:p>
            <a:pPr>
              <a:buNone/>
            </a:pPr>
            <a:r>
              <a:rPr lang="en-US" sz="2800" dirty="0" smtClean="0">
                <a:solidFill>
                  <a:srgbClr val="7030A0"/>
                </a:solidFill>
              </a:rPr>
              <a:t>           8, Some of the medicines used in this repertory are not available in common materia medica books. Hence knowledge about these medicines remain incomplete.</a:t>
            </a:r>
          </a:p>
          <a:p>
            <a:pPr>
              <a:buNone/>
            </a:pPr>
            <a:endParaRPr lang="en-US" sz="2800" dirty="0" smtClean="0"/>
          </a:p>
          <a:p>
            <a:pPr>
              <a:buNone/>
            </a:pPr>
            <a:r>
              <a:rPr lang="en-US" sz="2800" dirty="0" smtClean="0"/>
              <a:t>           </a:t>
            </a:r>
            <a:endParaRPr lang="en-US"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a:bodyPr>
          <a:lstStyle/>
          <a:p>
            <a:pPr>
              <a:buNone/>
            </a:pPr>
            <a:r>
              <a:rPr lang="en-US" sz="2800" b="1" dirty="0" smtClean="0">
                <a:solidFill>
                  <a:srgbClr val="7030A0"/>
                </a:solidFill>
              </a:rPr>
              <a:t>New rubrics in synthetic repertory, are not in Kent’s : mind rubrics :</a:t>
            </a:r>
          </a:p>
          <a:p>
            <a:pPr>
              <a:buNone/>
            </a:pPr>
            <a:r>
              <a:rPr lang="en-US" sz="2800" dirty="0" smtClean="0">
                <a:solidFill>
                  <a:srgbClr val="7030A0"/>
                </a:solidFill>
              </a:rPr>
              <a:t>            Adulterous.</a:t>
            </a:r>
          </a:p>
          <a:p>
            <a:pPr>
              <a:buNone/>
            </a:pPr>
            <a:r>
              <a:rPr lang="en-US" sz="2800" dirty="0" smtClean="0">
                <a:solidFill>
                  <a:srgbClr val="7030A0"/>
                </a:solidFill>
              </a:rPr>
              <a:t>            Alert</a:t>
            </a:r>
          </a:p>
          <a:p>
            <a:pPr>
              <a:buNone/>
            </a:pPr>
            <a:r>
              <a:rPr lang="en-US" sz="2800" dirty="0" smtClean="0">
                <a:solidFill>
                  <a:srgbClr val="7030A0"/>
                </a:solidFill>
              </a:rPr>
              <a:t>            Affability</a:t>
            </a:r>
          </a:p>
          <a:p>
            <a:pPr>
              <a:buNone/>
            </a:pPr>
            <a:r>
              <a:rPr lang="en-US" sz="2800" dirty="0" smtClean="0">
                <a:solidFill>
                  <a:srgbClr val="7030A0"/>
                </a:solidFill>
              </a:rPr>
              <a:t>            Agility mental</a:t>
            </a:r>
          </a:p>
          <a:p>
            <a:pPr>
              <a:buNone/>
            </a:pPr>
            <a:r>
              <a:rPr lang="en-US" sz="2800" dirty="0" smtClean="0">
                <a:solidFill>
                  <a:srgbClr val="7030A0"/>
                </a:solidFill>
              </a:rPr>
              <a:t>            Ailments from</a:t>
            </a:r>
          </a:p>
          <a:p>
            <a:pPr>
              <a:buNone/>
            </a:pPr>
            <a:r>
              <a:rPr lang="en-US" sz="2800" dirty="0" smtClean="0">
                <a:solidFill>
                  <a:srgbClr val="7030A0"/>
                </a:solidFill>
              </a:rPr>
              <a:t>            Anorexia mentalis</a:t>
            </a:r>
            <a:endParaRPr lang="en-US" sz="2800" dirty="0">
              <a:solidFill>
                <a:srgbClr val="7030A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a:bodyPr>
          <a:lstStyle/>
          <a:p>
            <a:pPr>
              <a:buNone/>
            </a:pPr>
            <a:r>
              <a:rPr lang="en-US" sz="2800" b="1" dirty="0" smtClean="0">
                <a:solidFill>
                  <a:srgbClr val="7030A0"/>
                </a:solidFill>
              </a:rPr>
              <a:t>            SYNTHETIC REPERTORY     (</a:t>
            </a:r>
            <a:r>
              <a:rPr lang="en-US" sz="2800" dirty="0" smtClean="0">
                <a:solidFill>
                  <a:srgbClr val="7030A0"/>
                </a:solidFill>
              </a:rPr>
              <a:t>putting together)</a:t>
            </a:r>
          </a:p>
          <a:p>
            <a:pPr>
              <a:buNone/>
            </a:pPr>
            <a:r>
              <a:rPr lang="en-US" sz="2800" dirty="0" smtClean="0">
                <a:solidFill>
                  <a:srgbClr val="7030A0"/>
                </a:solidFill>
              </a:rPr>
              <a:t>Authors : Dr. Med. Horst Barthel (vol :I and II )</a:t>
            </a:r>
          </a:p>
          <a:p>
            <a:pPr>
              <a:buNone/>
            </a:pPr>
            <a:r>
              <a:rPr lang="en-US" sz="2800" dirty="0">
                <a:solidFill>
                  <a:srgbClr val="7030A0"/>
                </a:solidFill>
              </a:rPr>
              <a:t> </a:t>
            </a:r>
            <a:r>
              <a:rPr lang="en-US" sz="2800" dirty="0" smtClean="0">
                <a:solidFill>
                  <a:srgbClr val="7030A0"/>
                </a:solidFill>
              </a:rPr>
              <a:t>                Dr. Med. Will Klunker. (vol :  III )</a:t>
            </a:r>
          </a:p>
          <a:p>
            <a:pPr>
              <a:buNone/>
            </a:pPr>
            <a:r>
              <a:rPr lang="en-US" sz="2800" dirty="0" smtClean="0">
                <a:solidFill>
                  <a:srgbClr val="7030A0"/>
                </a:solidFill>
              </a:rPr>
              <a:t>Editions : First edition 1973</a:t>
            </a:r>
          </a:p>
          <a:p>
            <a:pPr>
              <a:buNone/>
            </a:pPr>
            <a:r>
              <a:rPr lang="en-US" sz="2800" dirty="0">
                <a:solidFill>
                  <a:srgbClr val="7030A0"/>
                </a:solidFill>
              </a:rPr>
              <a:t> </a:t>
            </a:r>
            <a:r>
              <a:rPr lang="en-US" sz="2800" dirty="0" smtClean="0">
                <a:solidFill>
                  <a:srgbClr val="7030A0"/>
                </a:solidFill>
              </a:rPr>
              <a:t>                Second revised and improved edition : 1982</a:t>
            </a:r>
          </a:p>
          <a:p>
            <a:pPr>
              <a:buNone/>
            </a:pPr>
            <a:r>
              <a:rPr lang="en-US" sz="2800" dirty="0">
                <a:solidFill>
                  <a:srgbClr val="7030A0"/>
                </a:solidFill>
              </a:rPr>
              <a:t> </a:t>
            </a:r>
            <a:r>
              <a:rPr lang="en-US" sz="2800" dirty="0" smtClean="0">
                <a:solidFill>
                  <a:srgbClr val="7030A0"/>
                </a:solidFill>
              </a:rPr>
              <a:t>                Third edition : 1987 (published in India)</a:t>
            </a:r>
          </a:p>
          <a:p>
            <a:pPr>
              <a:buNone/>
            </a:pPr>
            <a:r>
              <a:rPr lang="en-US" sz="2800" dirty="0">
                <a:solidFill>
                  <a:srgbClr val="7030A0"/>
                </a:solidFill>
              </a:rPr>
              <a:t> </a:t>
            </a:r>
            <a:r>
              <a:rPr lang="en-US" sz="2800" dirty="0" smtClean="0">
                <a:solidFill>
                  <a:srgbClr val="7030A0"/>
                </a:solidFill>
              </a:rPr>
              <a:t>                Forth improved reprint edition :1993</a:t>
            </a:r>
          </a:p>
          <a:p>
            <a:pPr>
              <a:buNone/>
            </a:pPr>
            <a:r>
              <a:rPr lang="en-US" sz="2800" dirty="0" smtClean="0">
                <a:solidFill>
                  <a:srgbClr val="7030A0"/>
                </a:solidFill>
              </a:rPr>
              <a:t>History : Many practitioners have found some lacunae while referring to kent’s repertory, because of that Dr.Boger and Dr.Vithoulkas made significant additions to Kent’s repertory and both published their works under the same title, Additions to Kent’s repertory.</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fontScale="92500" lnSpcReduction="10000"/>
          </a:bodyPr>
          <a:lstStyle/>
          <a:p>
            <a:pPr>
              <a:buNone/>
            </a:pPr>
            <a:r>
              <a:rPr lang="en-US" sz="2800" dirty="0" smtClean="0">
                <a:solidFill>
                  <a:srgbClr val="7030A0"/>
                </a:solidFill>
              </a:rPr>
              <a:t>Bargaining             Bilious disposition       Buoyancy</a:t>
            </a:r>
          </a:p>
          <a:p>
            <a:pPr>
              <a:buNone/>
            </a:pPr>
            <a:r>
              <a:rPr lang="en-US" sz="2800" dirty="0" smtClean="0">
                <a:solidFill>
                  <a:srgbClr val="7030A0"/>
                </a:solidFill>
              </a:rPr>
              <a:t>Corrupt                 Country desire for        Finance aptitude for</a:t>
            </a:r>
          </a:p>
          <a:p>
            <a:pPr>
              <a:buNone/>
            </a:pPr>
            <a:r>
              <a:rPr lang="en-US" sz="2800" dirty="0" smtClean="0">
                <a:solidFill>
                  <a:srgbClr val="7030A0"/>
                </a:solidFill>
              </a:rPr>
              <a:t>Pessimist              Postponing                    Selflessness  </a:t>
            </a:r>
          </a:p>
          <a:p>
            <a:pPr>
              <a:buNone/>
            </a:pPr>
            <a:r>
              <a:rPr lang="en-US" sz="2800" dirty="0" smtClean="0">
                <a:solidFill>
                  <a:srgbClr val="7030A0"/>
                </a:solidFill>
              </a:rPr>
              <a:t>Yielding disposition       Unreliable          Undignified     </a:t>
            </a:r>
          </a:p>
          <a:p>
            <a:pPr>
              <a:buNone/>
            </a:pPr>
            <a:r>
              <a:rPr lang="en-US" sz="2800" dirty="0" smtClean="0">
                <a:solidFill>
                  <a:srgbClr val="7030A0"/>
                </a:solidFill>
              </a:rPr>
              <a:t>Tearing                             Susceptibility</a:t>
            </a:r>
          </a:p>
          <a:p>
            <a:pPr>
              <a:buNone/>
            </a:pPr>
            <a:r>
              <a:rPr lang="en-US" sz="2800" b="1" dirty="0" smtClean="0">
                <a:solidFill>
                  <a:srgbClr val="7030A0"/>
                </a:solidFill>
              </a:rPr>
              <a:t>Rubrics not in synthetic repertory but in Kent’s :</a:t>
            </a:r>
          </a:p>
          <a:p>
            <a:pPr>
              <a:buNone/>
            </a:pPr>
            <a:r>
              <a:rPr lang="en-US" sz="2800" dirty="0" smtClean="0">
                <a:solidFill>
                  <a:srgbClr val="7030A0"/>
                </a:solidFill>
              </a:rPr>
              <a:t>ATTITUDES, assumes                         BELLOWING</a:t>
            </a:r>
          </a:p>
          <a:p>
            <a:pPr>
              <a:buNone/>
            </a:pPr>
            <a:r>
              <a:rPr lang="en-US" sz="2800" dirty="0" smtClean="0">
                <a:solidFill>
                  <a:srgbClr val="7030A0"/>
                </a:solidFill>
              </a:rPr>
              <a:t>FRIGHT, complaints from                  GROWLING like a dog</a:t>
            </a:r>
          </a:p>
          <a:p>
            <a:pPr>
              <a:buNone/>
            </a:pPr>
            <a:r>
              <a:rPr lang="en-US" sz="2800" dirty="0" smtClean="0">
                <a:solidFill>
                  <a:srgbClr val="7030A0"/>
                </a:solidFill>
              </a:rPr>
              <a:t>KNEELING and praying                      MANIA A POTU</a:t>
            </a:r>
          </a:p>
          <a:p>
            <a:pPr>
              <a:buNone/>
            </a:pPr>
            <a:r>
              <a:rPr lang="en-US" sz="2800" dirty="0" smtClean="0">
                <a:solidFill>
                  <a:srgbClr val="7030A0"/>
                </a:solidFill>
              </a:rPr>
              <a:t>MIRTH, hilarity, liveliness, catch      NEW, objects seems</a:t>
            </a:r>
          </a:p>
          <a:p>
            <a:pPr>
              <a:buNone/>
            </a:pPr>
            <a:r>
              <a:rPr lang="en-US" sz="2800" dirty="0" smtClean="0">
                <a:solidFill>
                  <a:srgbClr val="7030A0"/>
                </a:solidFill>
              </a:rPr>
              <a:t>PIETY, nocturnal                                 POWER, love of</a:t>
            </a:r>
          </a:p>
          <a:p>
            <a:pPr>
              <a:buNone/>
            </a:pPr>
            <a:r>
              <a:rPr lang="en-US" sz="2800" dirty="0" smtClean="0">
                <a:solidFill>
                  <a:srgbClr val="7030A0"/>
                </a:solidFill>
              </a:rPr>
              <a:t>REPULSIVE MOOD</a:t>
            </a:r>
          </a:p>
          <a:p>
            <a:pPr>
              <a:buNone/>
            </a:pPr>
            <a:r>
              <a:rPr lang="en-US" sz="2800" dirty="0" smtClean="0">
                <a:solidFill>
                  <a:srgbClr val="7030A0"/>
                </a:solidFill>
              </a:rPr>
              <a:t>SEXUAL EXCESS, mental symptoms from</a:t>
            </a:r>
          </a:p>
          <a:p>
            <a:pPr>
              <a:buNone/>
            </a:pPr>
            <a:r>
              <a:rPr lang="en-US" sz="2800" dirty="0" smtClean="0">
                <a:solidFill>
                  <a:srgbClr val="7030A0"/>
                </a:solidFill>
              </a:rPr>
              <a:t>SURPRISES, pleasant, affections after</a:t>
            </a:r>
            <a:endParaRPr lang="en-US" sz="2800" dirty="0">
              <a:solidFill>
                <a:srgbClr val="7030A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Autofit/>
          </a:bodyPr>
          <a:lstStyle/>
          <a:p>
            <a:pPr>
              <a:buNone/>
            </a:pPr>
            <a:r>
              <a:rPr lang="en-US" sz="2800" dirty="0" smtClean="0">
                <a:solidFill>
                  <a:srgbClr val="7030A0"/>
                </a:solidFill>
              </a:rPr>
              <a:t>UNFRIENDLY, humor         UNOBSERVING</a:t>
            </a:r>
          </a:p>
          <a:p>
            <a:pPr>
              <a:buNone/>
            </a:pPr>
            <a:r>
              <a:rPr lang="en-US" sz="2800" dirty="0" smtClean="0">
                <a:solidFill>
                  <a:srgbClr val="7030A0"/>
                </a:solidFill>
              </a:rPr>
              <a:t>UNREAL                              UNTRUTHFUL</a:t>
            </a:r>
          </a:p>
          <a:p>
            <a:pPr marL="514350" indent="-514350">
              <a:buNone/>
            </a:pPr>
            <a:r>
              <a:rPr lang="en-US" sz="2800" dirty="0" smtClean="0">
                <a:solidFill>
                  <a:srgbClr val="7030A0"/>
                </a:solidFill>
              </a:rPr>
              <a:t>WICKED, disposition         WILD feeling</a:t>
            </a:r>
          </a:p>
          <a:p>
            <a:pPr marL="514350" indent="-514350">
              <a:buNone/>
            </a:pPr>
            <a:r>
              <a:rPr lang="en-US" sz="2800" b="1" dirty="0" smtClean="0">
                <a:solidFill>
                  <a:srgbClr val="7030A0"/>
                </a:solidFill>
              </a:rPr>
              <a:t>New rubrics added related to food : </a:t>
            </a:r>
          </a:p>
          <a:p>
            <a:pPr marL="514350" indent="-514350">
              <a:buNone/>
            </a:pPr>
            <a:r>
              <a:rPr lang="en-US" sz="2800" dirty="0" smtClean="0">
                <a:solidFill>
                  <a:srgbClr val="7030A0"/>
                </a:solidFill>
              </a:rPr>
              <a:t>      Alcohol agg                      Apple agg             Ale agg                Aromatic drinks agg       Butter milk agg    Ice agg</a:t>
            </a:r>
          </a:p>
          <a:p>
            <a:pPr marL="514350" indent="-514350">
              <a:buNone/>
            </a:pPr>
            <a:r>
              <a:rPr lang="en-US" sz="2800" dirty="0" smtClean="0">
                <a:solidFill>
                  <a:srgbClr val="7030A0"/>
                </a:solidFill>
              </a:rPr>
              <a:t>      Ice cream agg                  Lemonade amel     Meat amel</a:t>
            </a:r>
          </a:p>
          <a:p>
            <a:pPr marL="514350" indent="-514350">
              <a:buNone/>
            </a:pPr>
            <a:r>
              <a:rPr lang="en-US" sz="2800" b="1" dirty="0" smtClean="0">
                <a:solidFill>
                  <a:srgbClr val="7030A0"/>
                </a:solidFill>
              </a:rPr>
              <a:t>New rubrics added in sleep chapter.</a:t>
            </a:r>
          </a:p>
          <a:p>
            <a:pPr marL="514350" indent="-514350">
              <a:buNone/>
            </a:pPr>
            <a:r>
              <a:rPr lang="en-US" sz="2800" dirty="0" smtClean="0">
                <a:solidFill>
                  <a:srgbClr val="7030A0"/>
                </a:solidFill>
              </a:rPr>
              <a:t>     Affected sleep before menses         Anxious</a:t>
            </a:r>
          </a:p>
          <a:p>
            <a:pPr marL="514350" indent="-514350">
              <a:buNone/>
            </a:pPr>
            <a:r>
              <a:rPr lang="en-US" sz="2800" dirty="0" smtClean="0">
                <a:solidFill>
                  <a:srgbClr val="7030A0"/>
                </a:solidFill>
              </a:rPr>
              <a:t>     Coma vigil   Confused                       Dreamless</a:t>
            </a:r>
          </a:p>
          <a:p>
            <a:pPr marL="514350" indent="-514350">
              <a:buNone/>
            </a:pPr>
            <a:r>
              <a:rPr lang="en-US" sz="2800" dirty="0" smtClean="0">
                <a:solidFill>
                  <a:srgbClr val="7030A0"/>
                </a:solidFill>
              </a:rPr>
              <a:t>     Dull              Exhausting      Light      Pains sleep during</a:t>
            </a:r>
          </a:p>
          <a:p>
            <a:pPr marL="514350" indent="-514350">
              <a:buNone/>
            </a:pPr>
            <a:r>
              <a:rPr lang="en-US" sz="2800" dirty="0" smtClean="0">
                <a:solidFill>
                  <a:srgbClr val="7030A0"/>
                </a:solidFill>
              </a:rPr>
              <a:t>     Sleep day time by night sleeplessness.</a:t>
            </a:r>
          </a:p>
          <a:p>
            <a:pPr marL="514350" indent="-514350">
              <a:buNone/>
            </a:pPr>
            <a:r>
              <a:rPr lang="en-US" sz="2800" dirty="0" smtClean="0">
                <a:solidFill>
                  <a:srgbClr val="7030A0"/>
                </a:solidFill>
              </a:rPr>
              <a:t>  </a:t>
            </a:r>
          </a:p>
          <a:p>
            <a:pPr marL="514350" indent="-514350">
              <a:buNone/>
            </a:pPr>
            <a:r>
              <a:rPr lang="en-US" sz="2800" dirty="0" smtClean="0">
                <a:solidFill>
                  <a:srgbClr val="7030A0"/>
                </a:solidFill>
              </a:rPr>
              <a:t>      </a:t>
            </a:r>
            <a:endParaRPr lang="en-US" sz="2800" dirty="0">
              <a:solidFill>
                <a:srgbClr val="7030A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a:bodyPr>
          <a:lstStyle/>
          <a:p>
            <a:pPr>
              <a:buNone/>
            </a:pPr>
            <a:r>
              <a:rPr lang="en-US" sz="2800" b="1" dirty="0" smtClean="0">
                <a:solidFill>
                  <a:srgbClr val="7030A0"/>
                </a:solidFill>
              </a:rPr>
              <a:t>New dreams related rubrics added :</a:t>
            </a:r>
          </a:p>
          <a:p>
            <a:pPr>
              <a:buNone/>
            </a:pPr>
            <a:r>
              <a:rPr lang="en-US" sz="2800" dirty="0" smtClean="0">
                <a:solidFill>
                  <a:srgbClr val="7030A0"/>
                </a:solidFill>
              </a:rPr>
              <a:t>Adventurous      Air attacks   Amputation of arm</a:t>
            </a:r>
          </a:p>
          <a:p>
            <a:pPr>
              <a:buNone/>
            </a:pPr>
            <a:r>
              <a:rPr lang="en-US" sz="2800" dirty="0" smtClean="0">
                <a:solidFill>
                  <a:srgbClr val="7030A0"/>
                </a:solidFill>
              </a:rPr>
              <a:t>Ball                     Base ball       Bees       Beggars     Blood</a:t>
            </a:r>
          </a:p>
          <a:p>
            <a:pPr>
              <a:buNone/>
            </a:pPr>
            <a:r>
              <a:rPr lang="en-US" sz="2800" dirty="0" smtClean="0">
                <a:solidFill>
                  <a:srgbClr val="7030A0"/>
                </a:solidFill>
              </a:rPr>
              <a:t> Blood shed      Building         Desert</a:t>
            </a:r>
          </a:p>
          <a:p>
            <a:pPr>
              <a:buNone/>
            </a:pPr>
            <a:r>
              <a:rPr lang="en-US" sz="2800" b="1" dirty="0" smtClean="0">
                <a:solidFill>
                  <a:srgbClr val="7030A0"/>
                </a:solidFill>
              </a:rPr>
              <a:t>New main and sub rubrics added in male genitalia :</a:t>
            </a:r>
          </a:p>
          <a:p>
            <a:pPr>
              <a:buNone/>
            </a:pPr>
            <a:r>
              <a:rPr lang="en-US" sz="2800" dirty="0" smtClean="0">
                <a:solidFill>
                  <a:srgbClr val="7030A0"/>
                </a:solidFill>
              </a:rPr>
              <a:t>     Ejaculation : insensible                 Ejaculation : short</a:t>
            </a:r>
          </a:p>
          <a:p>
            <a:pPr>
              <a:buNone/>
            </a:pPr>
            <a:r>
              <a:rPr lang="en-US" sz="2800" dirty="0" smtClean="0">
                <a:solidFill>
                  <a:srgbClr val="7030A0"/>
                </a:solidFill>
              </a:rPr>
              <a:t>     Ejaculation : increased                 Erection : exhausted</a:t>
            </a:r>
          </a:p>
          <a:p>
            <a:pPr>
              <a:buNone/>
            </a:pPr>
            <a:r>
              <a:rPr lang="en-US" sz="2800" dirty="0" smtClean="0">
                <a:solidFill>
                  <a:srgbClr val="7030A0"/>
                </a:solidFill>
              </a:rPr>
              <a:t>     Handles genitalia when coughing     Sexual aversion</a:t>
            </a:r>
          </a:p>
          <a:p>
            <a:pPr>
              <a:buNone/>
            </a:pPr>
            <a:r>
              <a:rPr lang="en-US" sz="2800" dirty="0" smtClean="0">
                <a:solidFill>
                  <a:srgbClr val="7030A0"/>
                </a:solidFill>
              </a:rPr>
              <a:t>     Sexual desire  diminished with erection</a:t>
            </a:r>
          </a:p>
          <a:p>
            <a:pPr>
              <a:buNone/>
            </a:pPr>
            <a:r>
              <a:rPr lang="en-US" sz="2800" dirty="0" smtClean="0">
                <a:solidFill>
                  <a:srgbClr val="7030A0"/>
                </a:solidFill>
              </a:rPr>
              <a:t>     Desire increased sleep during        Sterility</a:t>
            </a:r>
          </a:p>
          <a:p>
            <a:pPr>
              <a:buNone/>
            </a:pPr>
            <a:r>
              <a:rPr lang="en-US" sz="2800" dirty="0" smtClean="0">
                <a:solidFill>
                  <a:srgbClr val="7030A0"/>
                </a:solidFill>
              </a:rPr>
              <a:t>     Voluptuous sensations      </a:t>
            </a:r>
            <a:endParaRPr lang="en-US" sz="2800" dirty="0">
              <a:solidFill>
                <a:srgbClr val="7030A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fontScale="92500" lnSpcReduction="20000"/>
          </a:bodyPr>
          <a:lstStyle/>
          <a:p>
            <a:pPr>
              <a:buNone/>
            </a:pPr>
            <a:r>
              <a:rPr lang="en-US" sz="3000" b="1" dirty="0" smtClean="0">
                <a:solidFill>
                  <a:srgbClr val="7030A0"/>
                </a:solidFill>
              </a:rPr>
              <a:t>Few main and sub rubrics added in female genitalia :</a:t>
            </a:r>
          </a:p>
          <a:p>
            <a:pPr>
              <a:buNone/>
            </a:pPr>
            <a:r>
              <a:rPr lang="en-US" sz="3000" dirty="0" smtClean="0">
                <a:solidFill>
                  <a:srgbClr val="7030A0"/>
                </a:solidFill>
              </a:rPr>
              <a:t>    Abortion 1</a:t>
            </a:r>
            <a:r>
              <a:rPr lang="en-US" sz="3000" baseline="30000" dirty="0" smtClean="0">
                <a:solidFill>
                  <a:srgbClr val="7030A0"/>
                </a:solidFill>
              </a:rPr>
              <a:t>st</a:t>
            </a:r>
            <a:r>
              <a:rPr lang="en-US" sz="3000" dirty="0" smtClean="0">
                <a:solidFill>
                  <a:srgbClr val="7030A0"/>
                </a:solidFill>
              </a:rPr>
              <a:t> month            Abortion with anaemia</a:t>
            </a:r>
          </a:p>
          <a:p>
            <a:pPr>
              <a:buNone/>
            </a:pPr>
            <a:r>
              <a:rPr lang="en-US" sz="3000" dirty="0" smtClean="0">
                <a:solidFill>
                  <a:srgbClr val="7030A0"/>
                </a:solidFill>
              </a:rPr>
              <a:t>    Abortion from syphilis       Leucorrhoea in children</a:t>
            </a:r>
          </a:p>
          <a:p>
            <a:pPr>
              <a:buNone/>
            </a:pPr>
            <a:r>
              <a:rPr lang="en-US" sz="3000" dirty="0" smtClean="0">
                <a:solidFill>
                  <a:srgbClr val="7030A0"/>
                </a:solidFill>
              </a:rPr>
              <a:t>    Leucorrhoea syphilitic       Menses injury after</a:t>
            </a:r>
          </a:p>
          <a:p>
            <a:pPr>
              <a:buNone/>
            </a:pPr>
            <a:r>
              <a:rPr lang="en-US" sz="3000" dirty="0" smtClean="0">
                <a:solidFill>
                  <a:srgbClr val="7030A0"/>
                </a:solidFill>
              </a:rPr>
              <a:t>    Sexual aversion    Placenta previa     Sepsispuerperai  Sexual desire increased during parturition.</a:t>
            </a:r>
          </a:p>
          <a:p>
            <a:pPr>
              <a:buNone/>
            </a:pPr>
            <a:r>
              <a:rPr lang="en-US" sz="3000" b="1" dirty="0" smtClean="0">
                <a:solidFill>
                  <a:srgbClr val="7030A0"/>
                </a:solidFill>
              </a:rPr>
              <a:t>Clinical rubrics :          volume I</a:t>
            </a:r>
          </a:p>
          <a:p>
            <a:pPr>
              <a:buNone/>
            </a:pPr>
            <a:r>
              <a:rPr lang="en-US" sz="3000" dirty="0" smtClean="0">
                <a:solidFill>
                  <a:srgbClr val="7030A0"/>
                </a:solidFill>
              </a:rPr>
              <a:t>Anorexia       Catalepsy                Catatonia      Cretinism </a:t>
            </a:r>
          </a:p>
          <a:p>
            <a:pPr>
              <a:buNone/>
            </a:pPr>
            <a:r>
              <a:rPr lang="en-US" sz="3000" dirty="0" smtClean="0">
                <a:solidFill>
                  <a:srgbClr val="7030A0"/>
                </a:solidFill>
              </a:rPr>
              <a:t>Delirium       Delirium tremens   Mania-a-potu/Dementia</a:t>
            </a:r>
          </a:p>
          <a:p>
            <a:pPr>
              <a:buNone/>
            </a:pPr>
            <a:r>
              <a:rPr lang="en-US" sz="3000" dirty="0" smtClean="0">
                <a:solidFill>
                  <a:srgbClr val="7030A0"/>
                </a:solidFill>
              </a:rPr>
              <a:t>Hysteria       Idiocy                        Imbecility       Mania      </a:t>
            </a:r>
          </a:p>
          <a:p>
            <a:pPr>
              <a:buNone/>
            </a:pPr>
            <a:r>
              <a:rPr lang="en-US" sz="3000" dirty="0" smtClean="0">
                <a:solidFill>
                  <a:srgbClr val="7030A0"/>
                </a:solidFill>
              </a:rPr>
              <a:t>Schizophrenia – catatonic – hebephrenic – paranoid.</a:t>
            </a:r>
          </a:p>
          <a:p>
            <a:pPr>
              <a:buNone/>
            </a:pPr>
            <a:r>
              <a:rPr lang="en-US" sz="3000" b="1" dirty="0" smtClean="0">
                <a:solidFill>
                  <a:srgbClr val="7030A0"/>
                </a:solidFill>
              </a:rPr>
              <a:t>                                  Volume  II</a:t>
            </a:r>
          </a:p>
          <a:p>
            <a:pPr>
              <a:buNone/>
            </a:pPr>
            <a:r>
              <a:rPr lang="en-US" sz="3000" dirty="0" smtClean="0">
                <a:solidFill>
                  <a:srgbClr val="7030A0"/>
                </a:solidFill>
              </a:rPr>
              <a:t>    Agranulocytosis        Anaemia – pernicious    Apoplexy                 Aviator’s disease      Basedow’s disease</a:t>
            </a:r>
          </a:p>
          <a:p>
            <a:pPr>
              <a:buNone/>
            </a:pPr>
            <a:endParaRPr lang="en-US" sz="2800" dirty="0">
              <a:solidFill>
                <a:srgbClr val="7030A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lstStyle/>
          <a:p>
            <a:pPr>
              <a:buNone/>
            </a:pPr>
            <a:r>
              <a:rPr lang="en-US" dirty="0" smtClean="0">
                <a:solidFill>
                  <a:srgbClr val="7030A0"/>
                </a:solidFill>
              </a:rPr>
              <a:t>    </a:t>
            </a:r>
            <a:r>
              <a:rPr lang="en-US" sz="2800" dirty="0" smtClean="0">
                <a:solidFill>
                  <a:srgbClr val="7030A0"/>
                </a:solidFill>
              </a:rPr>
              <a:t>Cancerous affections – epithelioma – lupus, carcinomatous – melanoma       Catalepsy</a:t>
            </a:r>
          </a:p>
          <a:p>
            <a:pPr>
              <a:buNone/>
            </a:pPr>
            <a:r>
              <a:rPr lang="en-US" sz="2800" dirty="0" smtClean="0">
                <a:solidFill>
                  <a:srgbClr val="7030A0"/>
                </a:solidFill>
              </a:rPr>
              <a:t>     Chlorosis      Convulsions        Death, apparent : asphyxia neonatorum, in asphexia of.</a:t>
            </a:r>
          </a:p>
          <a:p>
            <a:pPr>
              <a:buNone/>
            </a:pPr>
            <a:r>
              <a:rPr lang="en-US" sz="2800" dirty="0" smtClean="0">
                <a:solidFill>
                  <a:srgbClr val="7030A0"/>
                </a:solidFill>
              </a:rPr>
              <a:t>    Elephantiasis       Emaciation – children in     Marasmus        Glanders   Gonorrhoea, suppressed</a:t>
            </a:r>
          </a:p>
          <a:p>
            <a:pPr>
              <a:buNone/>
            </a:pPr>
            <a:r>
              <a:rPr lang="en-US" sz="2800" dirty="0" smtClean="0">
                <a:solidFill>
                  <a:srgbClr val="7030A0"/>
                </a:solidFill>
              </a:rPr>
              <a:t>     Haemorrhage – blood- non coagulable, haemophilia</a:t>
            </a:r>
          </a:p>
          <a:p>
            <a:pPr>
              <a:buNone/>
            </a:pPr>
            <a:r>
              <a:rPr lang="en-US" sz="2800" dirty="0" smtClean="0">
                <a:solidFill>
                  <a:srgbClr val="7030A0"/>
                </a:solidFill>
              </a:rPr>
              <a:t>     Hodgkin’s disease     Hypertension    Hypotension</a:t>
            </a:r>
          </a:p>
          <a:p>
            <a:pPr>
              <a:buNone/>
            </a:pPr>
            <a:r>
              <a:rPr lang="en-US" sz="2800" dirty="0" smtClean="0">
                <a:solidFill>
                  <a:srgbClr val="7030A0"/>
                </a:solidFill>
              </a:rPr>
              <a:t>     Inflammations – blood vessels of – arteritis -  phlebitis, milk leg – bones of osteitis – osteomylitis – periosteum of – periosteitis – bursae of, bursitis – cartilage of, chondritis – cellulitis – chronic appendicitis – hepatitis – ovaries of - prostatitis</a:t>
            </a:r>
            <a:endParaRPr lang="en-US" sz="2800" dirty="0">
              <a:solidFill>
                <a:srgbClr val="7030A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00800"/>
          </a:xfrm>
        </p:spPr>
        <p:txBody>
          <a:bodyPr>
            <a:normAutofit/>
          </a:bodyPr>
          <a:lstStyle/>
          <a:p>
            <a:pPr>
              <a:buNone/>
            </a:pPr>
            <a:r>
              <a:rPr lang="en-US" sz="2800" dirty="0" smtClean="0"/>
              <a:t>     </a:t>
            </a:r>
            <a:r>
              <a:rPr lang="en-US" sz="2800" dirty="0" smtClean="0">
                <a:solidFill>
                  <a:srgbClr val="7030A0"/>
                </a:solidFill>
              </a:rPr>
              <a:t>sinusitis – tonsilitis – glands of, adenitis – joints of, arthritis – arthritis deformance – lymphangitis – muscles of, myositis – nerves of, neuritis      Lymphogranulomatosis – serous membranes of – synovitis – tendons, tendinitis    Injuries – concussion –dislocation, luxation – sprains, dislocations – bones of, fractures – compound fractures – stump neuralgia</a:t>
            </a:r>
          </a:p>
          <a:p>
            <a:pPr>
              <a:buNone/>
            </a:pPr>
            <a:r>
              <a:rPr lang="en-US" sz="2800" dirty="0" smtClean="0">
                <a:solidFill>
                  <a:srgbClr val="7030A0"/>
                </a:solidFill>
              </a:rPr>
              <a:t>     Leukaemia      Measles,after – exanthema repelled</a:t>
            </a:r>
          </a:p>
          <a:p>
            <a:pPr>
              <a:buNone/>
            </a:pPr>
            <a:r>
              <a:rPr lang="en-US" sz="2800" dirty="0" smtClean="0">
                <a:solidFill>
                  <a:srgbClr val="7030A0"/>
                </a:solidFill>
              </a:rPr>
              <a:t>      Myotrophy, progressive – spinal      Myxoedema</a:t>
            </a:r>
          </a:p>
          <a:p>
            <a:pPr>
              <a:buNone/>
            </a:pPr>
            <a:r>
              <a:rPr lang="en-US" sz="2800" dirty="0" smtClean="0">
                <a:solidFill>
                  <a:srgbClr val="7030A0"/>
                </a:solidFill>
              </a:rPr>
              <a:t>     Paralysis agitans – Landry's ascending paralysis – poliomyelitis – post-diphtheriticus – spastic – spinal paralysis, Rickets, Sarcoma, Scarlet fever, after – exanthema repelled, Sclerosis, multiple, Septicemia, blood poisoning, Tuberculosis, lupus vulgaris, </a:t>
            </a:r>
          </a:p>
          <a:p>
            <a:pPr>
              <a:buNone/>
            </a:pPr>
            <a:endParaRPr lang="en-US" sz="2800" dirty="0" smtClean="0"/>
          </a:p>
          <a:p>
            <a:pPr>
              <a:buNone/>
            </a:pPr>
            <a:endParaRPr lang="en-US"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324600"/>
          </a:xfrm>
        </p:spPr>
        <p:txBody>
          <a:bodyPr>
            <a:normAutofit lnSpcReduction="10000"/>
          </a:bodyPr>
          <a:lstStyle/>
          <a:p>
            <a:pPr>
              <a:buNone/>
            </a:pPr>
            <a:r>
              <a:rPr lang="en-US" dirty="0" smtClean="0"/>
              <a:t>  </a:t>
            </a:r>
            <a:r>
              <a:rPr lang="en-US" sz="2800" dirty="0" smtClean="0">
                <a:solidFill>
                  <a:srgbClr val="7030A0"/>
                </a:solidFill>
              </a:rPr>
              <a:t>Tumour- angioma, fungus, haematode, haemangioma, - atheroma, straetoma – encephaloma – enchondroma – erectile – fibroid – ganglion – keloid, cheloid – lipoma – nervus – noma – osteoma – papilloma, Varicose vein, ulceration, Whooping cough, ailments after,</a:t>
            </a:r>
          </a:p>
          <a:p>
            <a:pPr>
              <a:buNone/>
            </a:pPr>
            <a:r>
              <a:rPr lang="en-US" sz="2800" b="1" dirty="0" smtClean="0">
                <a:solidFill>
                  <a:srgbClr val="7030A0"/>
                </a:solidFill>
              </a:rPr>
              <a:t>                                     Volume  III</a:t>
            </a:r>
          </a:p>
          <a:p>
            <a:pPr>
              <a:buNone/>
            </a:pPr>
            <a:r>
              <a:rPr lang="en-US" sz="2800" dirty="0" smtClean="0">
                <a:solidFill>
                  <a:srgbClr val="7030A0"/>
                </a:solidFill>
              </a:rPr>
              <a:t>     Abortion, Atonia (inertia) uteri, Infantilismus genitalis, Leucorrhoea, Metrorrhagia, Placenta praevia.</a:t>
            </a:r>
          </a:p>
          <a:p>
            <a:pPr>
              <a:buNone/>
            </a:pPr>
            <a:r>
              <a:rPr lang="en-US" sz="2800" b="1" dirty="0" smtClean="0">
                <a:solidFill>
                  <a:srgbClr val="7030A0"/>
                </a:solidFill>
              </a:rPr>
              <a:t>Important rubrics mentioned in synthetic repertory :</a:t>
            </a:r>
          </a:p>
          <a:p>
            <a:pPr>
              <a:buNone/>
            </a:pPr>
            <a:r>
              <a:rPr lang="en-US" sz="2800" b="1" dirty="0" smtClean="0">
                <a:solidFill>
                  <a:srgbClr val="7030A0"/>
                </a:solidFill>
              </a:rPr>
              <a:t>Volume  I          </a:t>
            </a:r>
            <a:r>
              <a:rPr lang="en-US" sz="2800" dirty="0" smtClean="0">
                <a:solidFill>
                  <a:srgbClr val="7030A0"/>
                </a:solidFill>
              </a:rPr>
              <a:t>(main rubrics are in capital letters)</a:t>
            </a:r>
          </a:p>
          <a:p>
            <a:pPr>
              <a:buNone/>
            </a:pPr>
            <a:r>
              <a:rPr lang="en-US" sz="2800" dirty="0" smtClean="0">
                <a:solidFill>
                  <a:srgbClr val="7030A0"/>
                </a:solidFill>
              </a:rPr>
              <a:t>        Abrupt, Absent – minded, Absorbed, Abstraction of mind, Abusive, Activity, Affectation, Affectionate, </a:t>
            </a:r>
            <a:endParaRPr lang="en-US" sz="2800" dirty="0">
              <a:solidFill>
                <a:srgbClr val="7030A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00800"/>
          </a:xfrm>
        </p:spPr>
        <p:txBody>
          <a:bodyPr>
            <a:normAutofit/>
          </a:bodyPr>
          <a:lstStyle/>
          <a:p>
            <a:pPr>
              <a:buNone/>
            </a:pPr>
            <a:r>
              <a:rPr lang="en-US" sz="2800" dirty="0" smtClean="0">
                <a:solidFill>
                  <a:srgbClr val="7030A0"/>
                </a:solidFill>
              </a:rPr>
              <a:t>         Ailments from, Amativeness, Ambition, Amorous, Anger, Anguish, Anorexia mentalis, Answers, Anticipation, Antics-plays, Anxiety, Audasity, Avarice, Aversion, Brooding, Business, Busy, Capriciousness, Cares, Carried, Cautious, Censorious, Chaotic, Cheerfull, Clairvoyance, Company aversion, Company desire, Concentration, Confidence, Confusion, Conscientious, Consolation, Contemptuous, Contradiction, Conversation, Courageous, Cowardice, Cretinism, Cruelty, Cursing, Dancing, Death-agony, Delirium, Delirium tremens, Delusions, Dementia, Despair, Destructiveness, Dipsomania, Discomfort, Discouraged, Disgust, Dream, Dullness, Eccentricity, Egotism, Envy, Excitement, Exertion, Exhilaration, </a:t>
            </a:r>
            <a:endParaRPr lang="en-US" sz="2800" dirty="0">
              <a:solidFill>
                <a:srgbClr val="7030A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19800"/>
          </a:xfrm>
        </p:spPr>
        <p:txBody>
          <a:bodyPr>
            <a:normAutofit/>
          </a:bodyPr>
          <a:lstStyle/>
          <a:p>
            <a:pPr>
              <a:buNone/>
            </a:pPr>
            <a:r>
              <a:rPr lang="en-US" sz="2800" dirty="0" smtClean="0"/>
              <a:t>       </a:t>
            </a:r>
            <a:r>
              <a:rPr lang="en-US" sz="2800" dirty="0" smtClean="0">
                <a:solidFill>
                  <a:srgbClr val="7030A0"/>
                </a:solidFill>
              </a:rPr>
              <a:t>Fancies, Fear, Foolish, Forgetful, Forsaken, Frightened, Gestures, Grief, Homesickness, Hopeful, Hurry, Hydrophobia, Hypochondriasis, Hysteria, Ideas, Imbecility, Impatience, Indifference, Indolence, Industrious, Insanity, Introspection, Irresolute, Irritability, Jealous, Jesting, Kill, Kleptomania, Lamenting, Lascivious, Laughing, Libertinism, Loathing, Loquacity, Malicious, Mania, Memory, Memory weakness of, Mildness, Misanthropy, Mischievous, Moaning, Mocking, Monomania, Mood, Moral, Music, Nymphomania, Obstinate, Optimistic, Pessimist, Prostration, Quarrelsome, Rage, Remorse, Restlessness, Sadness, Schizophrenia   </a:t>
            </a:r>
            <a:endParaRPr lang="en-US" sz="2800" dirty="0">
              <a:solidFill>
                <a:srgbClr val="7030A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096000"/>
          </a:xfrm>
        </p:spPr>
        <p:txBody>
          <a:bodyPr>
            <a:normAutofit/>
          </a:bodyPr>
          <a:lstStyle/>
          <a:p>
            <a:pPr>
              <a:buNone/>
            </a:pPr>
            <a:r>
              <a:rPr lang="en-US" sz="2800" dirty="0" smtClean="0">
                <a:solidFill>
                  <a:srgbClr val="7030A0"/>
                </a:solidFill>
              </a:rPr>
              <a:t>    Sensitive, Shamelessness, Sighing, Singing, Slowness, Somnambulism, Spoken to, Staring, Stupefaction, Suicidal, Sympathy, Talking, Thoughts, Timidity, Tranquility, Travel, Trifles, Unconsciousness, Violent, Vivacious, Weary of life, Weeping, Wildness, Witty, Work, Yielding.</a:t>
            </a:r>
          </a:p>
          <a:p>
            <a:pPr>
              <a:buNone/>
            </a:pPr>
            <a:endParaRPr lang="en-US" sz="2800" b="1" dirty="0">
              <a:solidFill>
                <a:srgbClr val="7030A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a:bodyPr>
          <a:lstStyle/>
          <a:p>
            <a:pPr>
              <a:buNone/>
            </a:pPr>
            <a:r>
              <a:rPr lang="en-US" sz="2800" dirty="0" smtClean="0">
                <a:solidFill>
                  <a:srgbClr val="7030A0"/>
                </a:solidFill>
              </a:rPr>
              <a:t>            Dr. Barthel and Dr. Klunker again improved the Kent’s repertory , collected datas from various relaiable sources and published them in the form of synthetic repertory. This new work is basically an extension of Kent’s repertory</a:t>
            </a:r>
          </a:p>
          <a:p>
            <a:pPr>
              <a:buNone/>
            </a:pPr>
            <a:r>
              <a:rPr lang="en-US" sz="2800" dirty="0">
                <a:solidFill>
                  <a:srgbClr val="7030A0"/>
                </a:solidFill>
              </a:rPr>
              <a:t> </a:t>
            </a:r>
            <a:r>
              <a:rPr lang="en-US" sz="2800" dirty="0" smtClean="0">
                <a:solidFill>
                  <a:srgbClr val="7030A0"/>
                </a:solidFill>
              </a:rPr>
              <a:t>         The title ‘Synthetic repertory’ was the result of three fold synthesis.</a:t>
            </a:r>
          </a:p>
          <a:p>
            <a:pPr>
              <a:buNone/>
            </a:pPr>
            <a:r>
              <a:rPr lang="en-US" sz="2800" dirty="0">
                <a:solidFill>
                  <a:srgbClr val="7030A0"/>
                </a:solidFill>
              </a:rPr>
              <a:t> </a:t>
            </a:r>
            <a:r>
              <a:rPr lang="en-US" sz="2800" dirty="0" smtClean="0">
                <a:solidFill>
                  <a:srgbClr val="7030A0"/>
                </a:solidFill>
              </a:rPr>
              <a:t>       a, Supplement from the oldest to the latest Homoeopathic literature.</a:t>
            </a:r>
          </a:p>
          <a:p>
            <a:pPr>
              <a:buNone/>
            </a:pPr>
            <a:r>
              <a:rPr lang="en-US" sz="2800" dirty="0">
                <a:solidFill>
                  <a:srgbClr val="7030A0"/>
                </a:solidFill>
              </a:rPr>
              <a:t> </a:t>
            </a:r>
            <a:r>
              <a:rPr lang="en-US" sz="2800" dirty="0" smtClean="0">
                <a:solidFill>
                  <a:srgbClr val="7030A0"/>
                </a:solidFill>
              </a:rPr>
              <a:t>       b, Register of equalents and related symptoms.</a:t>
            </a:r>
          </a:p>
          <a:p>
            <a:pPr>
              <a:buNone/>
            </a:pPr>
            <a:r>
              <a:rPr lang="en-US" sz="2800" dirty="0">
                <a:solidFill>
                  <a:srgbClr val="7030A0"/>
                </a:solidFill>
              </a:rPr>
              <a:t> </a:t>
            </a:r>
            <a:r>
              <a:rPr lang="en-US" sz="2800" dirty="0" smtClean="0">
                <a:solidFill>
                  <a:srgbClr val="7030A0"/>
                </a:solidFill>
              </a:rPr>
              <a:t>      c, Composition of individual subjects, (ex) complaints due to psychic trauma.</a:t>
            </a:r>
          </a:p>
          <a:p>
            <a:pPr>
              <a:buNone/>
            </a:pPr>
            <a:r>
              <a:rPr lang="en-US" sz="2800" dirty="0">
                <a:solidFill>
                  <a:srgbClr val="7030A0"/>
                </a:solidFill>
              </a:rPr>
              <a:t> </a:t>
            </a:r>
            <a:r>
              <a:rPr lang="en-US" sz="2800" dirty="0" smtClean="0">
                <a:solidFill>
                  <a:srgbClr val="7030A0"/>
                </a:solidFill>
              </a:rPr>
              <a:t>       The general symptoms are used for the choice of</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lnSpcReduction="10000"/>
          </a:bodyPr>
          <a:lstStyle/>
          <a:p>
            <a:pPr>
              <a:buNone/>
            </a:pPr>
            <a:r>
              <a:rPr lang="en-US" sz="2800" dirty="0" smtClean="0">
                <a:solidFill>
                  <a:srgbClr val="7030A0"/>
                </a:solidFill>
              </a:rPr>
              <a:t>       the similimum especially in chronic cases. So the repertory is limited to only general symptoms</a:t>
            </a:r>
          </a:p>
          <a:p>
            <a:pPr>
              <a:buNone/>
            </a:pPr>
            <a:r>
              <a:rPr lang="en-US" sz="2800" dirty="0" smtClean="0">
                <a:solidFill>
                  <a:srgbClr val="7030A0"/>
                </a:solidFill>
              </a:rPr>
              <a:t>Sources of the repertory :</a:t>
            </a:r>
          </a:p>
          <a:p>
            <a:pPr>
              <a:buNone/>
            </a:pPr>
            <a:r>
              <a:rPr lang="en-US" sz="2800" dirty="0" smtClean="0">
                <a:solidFill>
                  <a:srgbClr val="7030A0"/>
                </a:solidFill>
              </a:rPr>
              <a:t>        1, J.T.Kent’s repertory, lectures on Homoeopathic materia medica, new remedies.</a:t>
            </a:r>
          </a:p>
          <a:p>
            <a:pPr>
              <a:buNone/>
            </a:pPr>
            <a:r>
              <a:rPr lang="en-US" sz="2800" dirty="0" smtClean="0">
                <a:solidFill>
                  <a:srgbClr val="7030A0"/>
                </a:solidFill>
              </a:rPr>
              <a:t>        2, Calvin B Knerr, repertory of Hering’s guiding symptoms.</a:t>
            </a:r>
          </a:p>
          <a:p>
            <a:pPr>
              <a:buNone/>
            </a:pPr>
            <a:r>
              <a:rPr lang="en-US" sz="2800" dirty="0" smtClean="0">
                <a:solidFill>
                  <a:srgbClr val="7030A0"/>
                </a:solidFill>
              </a:rPr>
              <a:t>        3, Bonneinghausen’s, Boger Boenninghausen’s repertories, boger’s additions to Kent’s repertory,Boger’s synaptic key.</a:t>
            </a:r>
          </a:p>
          <a:p>
            <a:pPr>
              <a:buNone/>
            </a:pPr>
            <a:r>
              <a:rPr lang="en-US" sz="2800" dirty="0" smtClean="0">
                <a:solidFill>
                  <a:srgbClr val="7030A0"/>
                </a:solidFill>
              </a:rPr>
              <a:t>         4. Jahr, G.H.G, Systematic alphabetic repertory of Homoeopathic remedy doctrine.</a:t>
            </a:r>
          </a:p>
          <a:p>
            <a:pPr>
              <a:buNone/>
            </a:pPr>
            <a:r>
              <a:rPr lang="en-US" sz="2800" dirty="0" smtClean="0">
                <a:solidFill>
                  <a:srgbClr val="7030A0"/>
                </a:solidFill>
              </a:rPr>
              <a:t>          5,Gallavardin. J.P. The repertory and the materia medica from psychisme et Homoeopathic.</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a:bodyPr>
          <a:lstStyle/>
          <a:p>
            <a:pPr>
              <a:buNone/>
            </a:pPr>
            <a:r>
              <a:rPr lang="en-US" sz="2800" dirty="0" smtClean="0">
                <a:solidFill>
                  <a:srgbClr val="7030A0"/>
                </a:solidFill>
              </a:rPr>
              <a:t>        6, Stauffer, K., Symptom index.</a:t>
            </a:r>
          </a:p>
          <a:p>
            <a:pPr>
              <a:buNone/>
            </a:pPr>
            <a:r>
              <a:rPr lang="en-US" sz="2800" dirty="0" smtClean="0">
                <a:solidFill>
                  <a:srgbClr val="7030A0"/>
                </a:solidFill>
              </a:rPr>
              <a:t>        7, Schmidt.P., The supplements by 35 authors to his four repertories of Kent have been integrally included, also </a:t>
            </a:r>
            <a:r>
              <a:rPr lang="en-US" sz="2800" i="1" dirty="0" smtClean="0">
                <a:solidFill>
                  <a:srgbClr val="7030A0"/>
                </a:solidFill>
              </a:rPr>
              <a:t>Groupment Hahnemannian de lyon </a:t>
            </a:r>
            <a:r>
              <a:rPr lang="en-US" sz="2800" dirty="0" smtClean="0">
                <a:solidFill>
                  <a:srgbClr val="7030A0"/>
                </a:solidFill>
              </a:rPr>
              <a:t>was used.</a:t>
            </a:r>
          </a:p>
          <a:p>
            <a:pPr>
              <a:buNone/>
            </a:pPr>
            <a:r>
              <a:rPr lang="en-US" sz="2800" dirty="0" smtClean="0">
                <a:solidFill>
                  <a:srgbClr val="7030A0"/>
                </a:solidFill>
              </a:rPr>
              <a:t>         8, Boericke, O.E, Materia medica and repertory of W. Boericke.</a:t>
            </a:r>
          </a:p>
          <a:p>
            <a:pPr>
              <a:buNone/>
            </a:pPr>
            <a:r>
              <a:rPr lang="en-US" sz="2800" dirty="0" smtClean="0">
                <a:solidFill>
                  <a:srgbClr val="7030A0"/>
                </a:solidFill>
              </a:rPr>
              <a:t>        9, Stephenson. J. drug proving.</a:t>
            </a:r>
          </a:p>
          <a:p>
            <a:pPr>
              <a:buNone/>
            </a:pPr>
            <a:r>
              <a:rPr lang="en-US" sz="2800" dirty="0" smtClean="0">
                <a:solidFill>
                  <a:srgbClr val="7030A0"/>
                </a:solidFill>
              </a:rPr>
              <a:t>         10, Mezger. J., The symptoms of 35 reproven new drugs have been taken from selected homoeopathic materia medica</a:t>
            </a:r>
          </a:p>
          <a:p>
            <a:pPr>
              <a:buNone/>
            </a:pPr>
            <a:r>
              <a:rPr lang="en-US" sz="2800" dirty="0" smtClean="0">
                <a:solidFill>
                  <a:srgbClr val="7030A0"/>
                </a:solidFill>
              </a:rPr>
              <a:t>         11. Allen. T.F.,Encyclopedia of pure materia medica, a general symptom register of homoeopathic materia medica.</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lnSpcReduction="10000"/>
          </a:bodyPr>
          <a:lstStyle/>
          <a:p>
            <a:pPr>
              <a:buNone/>
            </a:pPr>
            <a:r>
              <a:rPr lang="en-US" sz="2800" dirty="0" smtClean="0">
                <a:solidFill>
                  <a:srgbClr val="7030A0"/>
                </a:solidFill>
              </a:rPr>
              <a:t>          12, Clark. J.H., A clinical repertory, repertory to the dictionary of materia medica.</a:t>
            </a:r>
          </a:p>
          <a:p>
            <a:pPr>
              <a:buNone/>
            </a:pPr>
            <a:r>
              <a:rPr lang="en-US" sz="2800" dirty="0" smtClean="0">
                <a:solidFill>
                  <a:srgbClr val="7030A0"/>
                </a:solidFill>
              </a:rPr>
              <a:t>          13, Various journals containing recent durg provings.</a:t>
            </a:r>
          </a:p>
          <a:p>
            <a:pPr>
              <a:buNone/>
            </a:pPr>
            <a:r>
              <a:rPr lang="en-US" sz="2800" dirty="0" smtClean="0">
                <a:solidFill>
                  <a:srgbClr val="7030A0"/>
                </a:solidFill>
              </a:rPr>
              <a:t>          14, Julian. O.A., Materia medica de homoeopathic, dictionaier de matiere medicate de 130. Noveaux homoeotherapeutique.</a:t>
            </a:r>
          </a:p>
          <a:p>
            <a:pPr>
              <a:buNone/>
            </a:pPr>
            <a:r>
              <a:rPr lang="en-US" sz="2800" dirty="0" smtClean="0">
                <a:solidFill>
                  <a:srgbClr val="7030A0"/>
                </a:solidFill>
              </a:rPr>
              <a:t>          15Kunzil. J. Supplements taken from inter national homoeopathic literature.</a:t>
            </a:r>
          </a:p>
          <a:p>
            <a:pPr>
              <a:buNone/>
            </a:pPr>
            <a:r>
              <a:rPr lang="en-US" sz="2800" dirty="0" smtClean="0">
                <a:solidFill>
                  <a:srgbClr val="7030A0"/>
                </a:solidFill>
              </a:rPr>
              <a:t>          16, Hahnemann.S. pure materia medica, chronic disease.</a:t>
            </a:r>
          </a:p>
          <a:p>
            <a:pPr>
              <a:buNone/>
            </a:pPr>
            <a:r>
              <a:rPr lang="en-US" sz="2800" b="1" dirty="0" smtClean="0">
                <a:solidFill>
                  <a:srgbClr val="7030A0"/>
                </a:solidFill>
              </a:rPr>
              <a:t>Philosophical back ground :</a:t>
            </a:r>
          </a:p>
          <a:p>
            <a:pPr>
              <a:buNone/>
            </a:pPr>
            <a:r>
              <a:rPr lang="en-US" sz="2800" b="1" dirty="0" smtClean="0">
                <a:solidFill>
                  <a:srgbClr val="7030A0"/>
                </a:solidFill>
              </a:rPr>
              <a:t>            </a:t>
            </a:r>
            <a:r>
              <a:rPr lang="en-US" sz="2800" dirty="0" smtClean="0">
                <a:solidFill>
                  <a:srgbClr val="7030A0"/>
                </a:solidFill>
              </a:rPr>
              <a:t>The repertory is based on generals, because the author is providing importance to general symptoms.</a:t>
            </a:r>
          </a:p>
          <a:p>
            <a:pPr>
              <a:buNone/>
            </a:pPr>
            <a:r>
              <a:rPr lang="en-US" sz="2800" dirty="0" smtClean="0">
                <a:solidFill>
                  <a:srgbClr val="7030A0"/>
                </a:solidFill>
              </a:rPr>
              <a:t>The logic behind is didective logic.</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fontScale="92500" lnSpcReduction="10000"/>
          </a:bodyPr>
          <a:lstStyle/>
          <a:p>
            <a:pPr>
              <a:buNone/>
            </a:pPr>
            <a:r>
              <a:rPr lang="en-US" sz="2800" b="1" dirty="0" smtClean="0">
                <a:solidFill>
                  <a:srgbClr val="7030A0"/>
                </a:solidFill>
              </a:rPr>
              <a:t>Plan and construction :</a:t>
            </a:r>
          </a:p>
          <a:p>
            <a:pPr>
              <a:buNone/>
            </a:pPr>
            <a:r>
              <a:rPr lang="en-US" sz="2800" dirty="0" smtClean="0">
                <a:solidFill>
                  <a:srgbClr val="7030A0"/>
                </a:solidFill>
              </a:rPr>
              <a:t>           According to the hierarchy of general symptoms synthic repertory is divided in to three volumes</a:t>
            </a:r>
          </a:p>
          <a:p>
            <a:pPr>
              <a:buNone/>
            </a:pPr>
            <a:r>
              <a:rPr lang="en-US" sz="2800" dirty="0" smtClean="0">
                <a:solidFill>
                  <a:srgbClr val="7030A0"/>
                </a:solidFill>
              </a:rPr>
              <a:t>            Volume I : Mental generals.</a:t>
            </a:r>
          </a:p>
          <a:p>
            <a:pPr>
              <a:buNone/>
            </a:pPr>
            <a:r>
              <a:rPr lang="en-US" sz="2800" dirty="0" smtClean="0">
                <a:solidFill>
                  <a:srgbClr val="7030A0"/>
                </a:solidFill>
              </a:rPr>
              <a:t>            Volume :II : Physical generals (except sleep and dreams and sexual symptoms).</a:t>
            </a:r>
          </a:p>
          <a:p>
            <a:pPr>
              <a:buNone/>
            </a:pPr>
            <a:r>
              <a:rPr lang="en-US" sz="2800" dirty="0" smtClean="0">
                <a:solidFill>
                  <a:srgbClr val="7030A0"/>
                </a:solidFill>
              </a:rPr>
              <a:t>            Volume .III : Sleep and dreams male and female sexual symptoms.</a:t>
            </a:r>
          </a:p>
          <a:p>
            <a:pPr>
              <a:buNone/>
            </a:pPr>
            <a:r>
              <a:rPr lang="en-US" sz="2800" dirty="0" smtClean="0">
                <a:solidFill>
                  <a:srgbClr val="7030A0"/>
                </a:solidFill>
              </a:rPr>
              <a:t>          Each volume contain preface at first, in the preface author mentioned about difficulties in translating this book. Then gratitude to the persons those who contributed and helped.</a:t>
            </a:r>
          </a:p>
          <a:p>
            <a:pPr>
              <a:buNone/>
            </a:pPr>
            <a:r>
              <a:rPr lang="en-US" sz="2800" dirty="0" smtClean="0">
                <a:solidFill>
                  <a:srgbClr val="7030A0"/>
                </a:solidFill>
              </a:rPr>
              <a:t>          Next in each volume introduction is mentioned. Under this sources of synthetic repertory are mentioned, and structure of the repertory is mentioned.</a:t>
            </a:r>
          </a:p>
          <a:p>
            <a:pPr>
              <a:buNone/>
            </a:pPr>
            <a:r>
              <a:rPr lang="en-US" sz="2800" dirty="0" smtClean="0">
                <a:solidFill>
                  <a:srgbClr val="7030A0"/>
                </a:solidFill>
              </a:rPr>
              <a:t>        </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705600"/>
          </a:xfrm>
        </p:spPr>
        <p:txBody>
          <a:bodyPr/>
          <a:lstStyle/>
          <a:p>
            <a:pPr>
              <a:buNone/>
            </a:pPr>
            <a:r>
              <a:rPr lang="en-US" dirty="0" smtClean="0">
                <a:solidFill>
                  <a:srgbClr val="7030A0"/>
                </a:solidFill>
              </a:rPr>
              <a:t>      </a:t>
            </a:r>
            <a:r>
              <a:rPr lang="en-US" sz="2800" dirty="0" smtClean="0">
                <a:solidFill>
                  <a:srgbClr val="7030A0"/>
                </a:solidFill>
              </a:rPr>
              <a:t>After that bibliography mentioned, then remedies and their abbreviations alphabetically, next part is repertory proper, at the end word index is mentioned ( in volume I and II) limited to synonyms and cross references.</a:t>
            </a:r>
          </a:p>
          <a:p>
            <a:pPr>
              <a:buNone/>
            </a:pPr>
            <a:r>
              <a:rPr lang="en-US" sz="2800" b="1" dirty="0" smtClean="0">
                <a:solidFill>
                  <a:srgbClr val="7030A0"/>
                </a:solidFill>
              </a:rPr>
              <a:t>Gradations :</a:t>
            </a:r>
          </a:p>
          <a:p>
            <a:pPr>
              <a:buNone/>
            </a:pPr>
            <a:r>
              <a:rPr lang="en-US" sz="2800" dirty="0" smtClean="0">
                <a:solidFill>
                  <a:srgbClr val="7030A0"/>
                </a:solidFill>
              </a:rPr>
              <a:t>         Grade one : Small roman letters :    ars</a:t>
            </a:r>
          </a:p>
          <a:p>
            <a:pPr>
              <a:buNone/>
            </a:pPr>
            <a:r>
              <a:rPr lang="en-US" sz="2800" dirty="0" smtClean="0">
                <a:solidFill>
                  <a:srgbClr val="7030A0"/>
                </a:solidFill>
              </a:rPr>
              <a:t>         Grade two : Small bold letters :       </a:t>
            </a:r>
            <a:r>
              <a:rPr lang="en-US" sz="2800" b="1" dirty="0" smtClean="0">
                <a:solidFill>
                  <a:srgbClr val="7030A0"/>
                </a:solidFill>
              </a:rPr>
              <a:t>ars</a:t>
            </a:r>
            <a:endParaRPr lang="en-US" sz="2800" dirty="0" smtClean="0">
              <a:solidFill>
                <a:srgbClr val="7030A0"/>
              </a:solidFill>
            </a:endParaRPr>
          </a:p>
          <a:p>
            <a:pPr>
              <a:buNone/>
            </a:pPr>
            <a:r>
              <a:rPr lang="en-US" sz="2800" dirty="0" smtClean="0">
                <a:solidFill>
                  <a:srgbClr val="7030A0"/>
                </a:solidFill>
              </a:rPr>
              <a:t>         Grade three : Bold capital letters :  </a:t>
            </a:r>
            <a:r>
              <a:rPr lang="en-US" sz="2800" b="1" dirty="0" smtClean="0">
                <a:solidFill>
                  <a:srgbClr val="7030A0"/>
                </a:solidFill>
              </a:rPr>
              <a:t>ARS</a:t>
            </a:r>
            <a:endParaRPr lang="en-US" sz="2800" dirty="0" smtClean="0">
              <a:solidFill>
                <a:srgbClr val="7030A0"/>
              </a:solidFill>
            </a:endParaRPr>
          </a:p>
          <a:p>
            <a:pPr>
              <a:buNone/>
            </a:pPr>
            <a:r>
              <a:rPr lang="en-US" sz="2800" dirty="0" smtClean="0">
                <a:solidFill>
                  <a:srgbClr val="7030A0"/>
                </a:solidFill>
              </a:rPr>
              <a:t>         Grade four : Bold capital letters underlined :  </a:t>
            </a:r>
            <a:r>
              <a:rPr lang="en-US" sz="2800" b="1" u="sng" dirty="0" smtClean="0">
                <a:solidFill>
                  <a:srgbClr val="7030A0"/>
                </a:solidFill>
              </a:rPr>
              <a:t>ARS</a:t>
            </a:r>
            <a:endParaRPr lang="en-US" sz="2800" u="sng" dirty="0" smtClean="0">
              <a:solidFill>
                <a:srgbClr val="7030A0"/>
              </a:solidFill>
            </a:endParaRPr>
          </a:p>
          <a:p>
            <a:pPr>
              <a:buNone/>
            </a:pPr>
            <a:r>
              <a:rPr lang="en-US" sz="2800" dirty="0" smtClean="0">
                <a:solidFill>
                  <a:srgbClr val="7030A0"/>
                </a:solidFill>
              </a:rPr>
              <a:t>    (ex) ;AILMENTS FROM :</a:t>
            </a:r>
          </a:p>
          <a:p>
            <a:pPr>
              <a:buNone/>
            </a:pPr>
            <a:r>
              <a:rPr lang="en-US" sz="2800" dirty="0" smtClean="0">
                <a:solidFill>
                  <a:srgbClr val="7030A0"/>
                </a:solidFill>
              </a:rPr>
              <a:t>                    Anger,</a:t>
            </a:r>
          </a:p>
          <a:p>
            <a:pPr>
              <a:buNone/>
            </a:pPr>
            <a:r>
              <a:rPr lang="en-US" sz="2800" dirty="0" smtClean="0">
                <a:solidFill>
                  <a:srgbClr val="7030A0"/>
                </a:solidFill>
              </a:rPr>
              <a:t>                                Indignation, with : ars</a:t>
            </a:r>
            <a:r>
              <a:rPr lang="en-US" sz="2800" b="1" dirty="0" smtClean="0">
                <a:solidFill>
                  <a:srgbClr val="7030A0"/>
                </a:solidFill>
              </a:rPr>
              <a:t>, aur</a:t>
            </a:r>
            <a:r>
              <a:rPr lang="en-US" sz="2800" dirty="0" smtClean="0">
                <a:solidFill>
                  <a:srgbClr val="7030A0"/>
                </a:solidFill>
              </a:rPr>
              <a:t>; </a:t>
            </a:r>
            <a:r>
              <a:rPr lang="en-US" sz="2800" b="1" dirty="0" smtClean="0">
                <a:solidFill>
                  <a:srgbClr val="7030A0"/>
                </a:solidFill>
              </a:rPr>
              <a:t>COLOC</a:t>
            </a:r>
            <a:r>
              <a:rPr lang="en-US" sz="2800" dirty="0" smtClean="0">
                <a:solidFill>
                  <a:srgbClr val="7030A0"/>
                </a:solidFill>
              </a:rPr>
              <a:t>.,</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0"/>
            <a:ext cx="8229600" cy="6858000"/>
          </a:xfrm>
        </p:spPr>
        <p:txBody>
          <a:bodyPr>
            <a:normAutofit lnSpcReduction="10000"/>
          </a:bodyPr>
          <a:lstStyle/>
          <a:p>
            <a:pPr>
              <a:buNone/>
            </a:pPr>
            <a:r>
              <a:rPr lang="en-US" dirty="0" smtClean="0">
                <a:solidFill>
                  <a:srgbClr val="7030A0"/>
                </a:solidFill>
              </a:rPr>
              <a:t>        </a:t>
            </a:r>
            <a:r>
              <a:rPr lang="en-US" sz="2800" dirty="0" smtClean="0">
                <a:solidFill>
                  <a:srgbClr val="7030A0"/>
                </a:solidFill>
              </a:rPr>
              <a:t>ip., lyc., merc., mur-ac, nat-mur</a:t>
            </a:r>
            <a:r>
              <a:rPr lang="en-US" sz="2800" b="1" dirty="0" smtClean="0">
                <a:solidFill>
                  <a:srgbClr val="7030A0"/>
                </a:solidFill>
              </a:rPr>
              <a:t>, nux-v., </a:t>
            </a:r>
            <a:r>
              <a:rPr lang="en-US" sz="2800" dirty="0" smtClean="0">
                <a:solidFill>
                  <a:srgbClr val="7030A0"/>
                </a:solidFill>
              </a:rPr>
              <a:t>plat., </a:t>
            </a:r>
            <a:r>
              <a:rPr lang="en-US" sz="2800" b="1" u="sng" dirty="0" smtClean="0">
                <a:solidFill>
                  <a:srgbClr val="7030A0"/>
                </a:solidFill>
              </a:rPr>
              <a:t>STAPH.</a:t>
            </a:r>
          </a:p>
          <a:p>
            <a:pPr>
              <a:buNone/>
            </a:pPr>
            <a:r>
              <a:rPr lang="en-US" sz="2800" dirty="0" smtClean="0">
                <a:solidFill>
                  <a:srgbClr val="7030A0"/>
                </a:solidFill>
              </a:rPr>
              <a:t>          Total number of medicines in first edition 1573, in the second edition 1594. Each page of the repertory is divided in to two using a vertical line.</a:t>
            </a:r>
          </a:p>
          <a:p>
            <a:pPr>
              <a:buNone/>
            </a:pPr>
            <a:r>
              <a:rPr lang="en-US" sz="2800" b="1" dirty="0" smtClean="0">
                <a:solidFill>
                  <a:srgbClr val="7030A0"/>
                </a:solidFill>
              </a:rPr>
              <a:t>Arrangement of the rubrics : </a:t>
            </a:r>
            <a:r>
              <a:rPr lang="en-US" sz="2800" dirty="0" smtClean="0">
                <a:solidFill>
                  <a:srgbClr val="7030A0"/>
                </a:solidFill>
              </a:rPr>
              <a:t>The main rubrics and sub rubrics are arranged in alphabetical order in each volumes under chapters. Main rubrics are in bold capital letters, sub rubrics are small bold letters, but times of day, clock times, other headings are in ordinary letters.</a:t>
            </a:r>
          </a:p>
          <a:p>
            <a:pPr>
              <a:buNone/>
            </a:pPr>
            <a:r>
              <a:rPr lang="en-US" sz="2800" dirty="0" smtClean="0">
                <a:solidFill>
                  <a:srgbClr val="7030A0"/>
                </a:solidFill>
              </a:rPr>
              <a:t>            The synthetic repertory mentions for the first time the exact sources of symptoms or drugs added to Kent’s repertory, and use a numbering system.</a:t>
            </a:r>
          </a:p>
          <a:p>
            <a:pPr>
              <a:buNone/>
            </a:pPr>
            <a:r>
              <a:rPr lang="en-US" sz="2800" dirty="0" smtClean="0">
                <a:solidFill>
                  <a:srgbClr val="7030A0"/>
                </a:solidFill>
              </a:rPr>
              <a:t>             Symptoms and drugs from Kent’s original repertory have not been numbered. Additions made</a:t>
            </a:r>
            <a:endParaRPr lang="en-US" sz="2800" dirty="0">
              <a:solidFill>
                <a:srgbClr val="7030A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650</TotalTime>
  <Words>2811</Words>
  <Application>Microsoft Office PowerPoint</Application>
  <PresentationFormat>On-screen Show (4:3)</PresentationFormat>
  <Paragraphs>185</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Calibri</vt:lpstr>
      <vt:lpstr>Office Theme</vt:lpstr>
      <vt:lpstr>SYNTHETIC  REPERTORY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SYNTHETIC REPERTORY</dc:title>
  <dc:creator>INTEL i3</dc:creator>
  <cp:lastModifiedBy>Admin</cp:lastModifiedBy>
  <cp:revision>95</cp:revision>
  <dcterms:created xsi:type="dcterms:W3CDTF">2019-02-28T03:40:30Z</dcterms:created>
  <dcterms:modified xsi:type="dcterms:W3CDTF">2019-12-28T07:04:28Z</dcterms:modified>
</cp:coreProperties>
</file>